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1" r:id="rId2"/>
  </p:sldMasterIdLst>
  <p:notesMasterIdLst>
    <p:notesMasterId r:id="rId86"/>
  </p:notesMasterIdLst>
  <p:sldIdLst>
    <p:sldId id="256" r:id="rId3"/>
    <p:sldId id="348" r:id="rId4"/>
    <p:sldId id="356" r:id="rId5"/>
    <p:sldId id="257" r:id="rId6"/>
    <p:sldId id="357" r:id="rId7"/>
    <p:sldId id="35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59" r:id="rId75"/>
    <p:sldId id="349" r:id="rId76"/>
    <p:sldId id="350" r:id="rId77"/>
    <p:sldId id="351" r:id="rId78"/>
    <p:sldId id="352" r:id="rId79"/>
    <p:sldId id="353" r:id="rId80"/>
    <p:sldId id="354" r:id="rId81"/>
    <p:sldId id="355" r:id="rId82"/>
    <p:sldId id="345" r:id="rId83"/>
    <p:sldId id="346" r:id="rId84"/>
    <p:sldId id="347" r:id="rId85"/>
  </p:sldIdLst>
  <p:sldSz cx="9144000" cy="6858000" type="screen4x3"/>
  <p:notesSz cx="7099300" cy="9385300"/>
  <p:embeddedFontLst>
    <p:embeddedFont>
      <p:font typeface="Calibri Light" panose="020F0302020204030204" pitchFamily="34" charset="0"/>
      <p:regular r:id="rId87"/>
      <p:italic r:id="rId88"/>
    </p:embeddedFont>
    <p:embeddedFont>
      <p:font typeface="Comfortaa" panose="020B0604020202020204" charset="0"/>
      <p:regular r:id="rId89"/>
      <p:bold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2" autoAdjust="0"/>
    <p:restoredTop sz="94660"/>
  </p:normalViewPr>
  <p:slideViewPr>
    <p:cSldViewPr snapToGrid="0">
      <p:cViewPr varScale="1">
        <p:scale>
          <a:sx n="84" d="100"/>
          <a:sy n="84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font" Target="fonts/font3.fntdata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1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3450" y="703875"/>
            <a:ext cx="4733100" cy="3519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26951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425" cy="4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447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c221b22f_0_3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6c221b2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96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e71b1702_0_1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3ce71b17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281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86c7c026_0_1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986c7c02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54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86c7c026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3986c7c0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402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ed145221_0_1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ced14522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766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ed145221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ced14522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98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ed145221_0_3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ced14522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21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ed145221_0_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ced14522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260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ced145221_0_2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3ced14522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7311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ed145221_0_4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ced1452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09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c221b22f_0_593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6c221b22f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1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ed145221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3ced1452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412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ed145221_0_5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ced1452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48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81360b84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481360b8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9460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81360b84_0_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4481360b8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48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86c7c02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86c7c026_0_7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224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6c7c026_0_4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986c7c0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79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ed145221_0_6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3ced1452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482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ce71b1702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3ce71b170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7759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ed145221_0_7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3ced14522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1496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f842e83a_0_2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3cf842e83a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41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0134c3d5_0_0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440134c3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49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f842e83a_0_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cf842e83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52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ed145221_0_8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3ced14522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531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f842e83a_0_6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cf842e83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623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ced145221_0_9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3ced14522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0356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ced145221_0_1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3ced14522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882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2157de5f7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42157de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377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40134c3d5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40134c3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3467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21689ced7_0_2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421689ced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617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cf842e83a_0_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cf842e83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262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f842e83a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cf842e83a_0_769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37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86c7c026_0_12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986c7c02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063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cf842e83a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cf842e83a_0_77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45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e71b1702_0_4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ce71b170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651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ed145221_0_11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3ced1452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696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cf842e83a_0_2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cf842e83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42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cf842e83a_0_3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cf842e83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313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cf842e83a_0_3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3cf842e83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540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cf842e83a_0_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3cf842e83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6207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ce71b1702_0_3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3ce71b170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251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ed145221_0_10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ced145221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3150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ce71b1702_0_5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3ce71b170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109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c221b22f_0_3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36c221b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781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ed145221_0_10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3ced14522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128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f842e83a_0_24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cf842e83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67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cf842e83a_0_4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3cf842e83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736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cf842e83a_0_5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3cf842e83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9857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ce71b170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ce71b1702_0_5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03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e71b1702_0_2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3ce71b170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004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86c7c026_0_5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3986c7c02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9141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f0deccac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39f0decc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9205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cf842e83a_0_757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cf842e83a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3303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481360b84_0_2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4481360b8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00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86c7c026_0_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986c7c0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25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cf842e83a_0_7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cf842e83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7841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cf842e83a_0_7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3cf842e83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592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f842e83a_0_8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3cf842e8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0520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d045f8b9e_0_6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3d045f8b9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529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d045f8b9e_0_12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3d045f8b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0892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d045f8b9e_0_1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3d045f8b9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0117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045f8b9e_0_2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3d045f8b9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1650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045f8b9e_0_0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3d045f8b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3786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cf842e83a_0_763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cf842e83a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7455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92ee90bb0_0_74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g392ee90bb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86c7c026_0_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986c7c02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964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cf842e83a_0_72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3cf842e83a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9485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cf842e83a_0_735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g3cf842e83a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7795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cf842e83a_0_741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cf842e83a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30569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cf842e83a_0_7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3cf842e83a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0914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4481360b84_0_48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g4481360b8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652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c221b22f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c221b22f_0_542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716797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c221b22f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c221b22f_0_547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4054360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6c221b22f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6c221b22f_0_646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298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221b2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c221b22f_0_25:notes"/>
          <p:cNvSpPr txBox="1">
            <a:spLocks noGrp="1"/>
          </p:cNvSpPr>
          <p:nvPr>
            <p:ph type="body" idx="1"/>
          </p:nvPr>
        </p:nvSpPr>
        <p:spPr>
          <a:xfrm>
            <a:off x="709925" y="4458000"/>
            <a:ext cx="5679300" cy="4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73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c221b22f_0_29:notes"/>
          <p:cNvSpPr txBox="1">
            <a:spLocks noGrp="1"/>
          </p:cNvSpPr>
          <p:nvPr>
            <p:ph type="body" idx="1"/>
          </p:nvPr>
        </p:nvSpPr>
        <p:spPr>
          <a:xfrm>
            <a:off x="709930" y="4458018"/>
            <a:ext cx="5679300" cy="4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375" tIns="94375" rIns="94375" bIns="943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6c221b22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2650" cy="3519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76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33400" y="369888"/>
            <a:ext cx="81534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0" y="1295400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marL="742950" marR="0" lvl="1" indent="-1968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143000" marR="0" lvl="2" indent="-1651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600200" marR="0" lvl="3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057400" marR="0" lvl="4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514600" marR="0" lvl="5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2971800" marR="0" lvl="6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429000" marR="0" lvl="7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3886200" marR="0" lvl="8" indent="-190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2286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362200" y="6248400"/>
            <a:ext cx="434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5791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5791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97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0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5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4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6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8468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659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026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EEC7-AB30-4D5D-9671-553E3B16A04F}" type="datetimeFigureOut">
              <a:rPr lang="en-SG" smtClean="0"/>
              <a:t>14/12/2020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12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343400" y="1295400"/>
            <a:ext cx="38100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4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56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17500" rtl="0">
              <a:spcBef>
                <a:spcPts val="48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4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marL="914400" lvl="1" indent="-228600" rtl="0">
              <a:spcBef>
                <a:spcPts val="56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marL="1371600" lvl="2" indent="-228600" rtl="0">
              <a:spcBef>
                <a:spcPts val="48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marL="1828800" lvl="3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marL="2286000" lvl="4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marL="2743200" lvl="5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6pPr>
            <a:lvl7pPr marL="3200400" lvl="6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7pPr>
            <a:lvl8pPr marL="3657600" lvl="7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8pPr>
            <a:lvl9pPr marL="4114800" lvl="8" indent="-228600" rtl="0">
              <a:spcBef>
                <a:spcPts val="400"/>
              </a:spcBef>
              <a:spcAft>
                <a:spcPts val="0"/>
              </a:spcAft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752600" y="-76200"/>
            <a:ext cx="5029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77724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marR="0" lvl="2" indent="-317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marR="0" lvl="4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marR="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marR="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marR="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marR="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www.tertiarycourses.com.s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zadventure/vue-beginner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pkg.com/vue-router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>
            <a:off x="315300" y="369900"/>
            <a:ext cx="85788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Vue.js Essential Training </a:t>
            </a:r>
            <a:endParaRPr sz="4400" b="1" i="0" u="none" strike="noStrike" cap="none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"/>
          </p:nvPr>
        </p:nvSpPr>
        <p:spPr>
          <a:xfrm>
            <a:off x="152400" y="4953002"/>
            <a:ext cx="76200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Trainer: </a:t>
            </a:r>
            <a:r>
              <a:rPr lang="en-US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2800" i="0" u="none" strike="noStrike" cap="non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975" y="5700238"/>
            <a:ext cx="33337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 descr="tertiary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603450"/>
            <a:ext cx="955575" cy="95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4441725" y="5959625"/>
            <a:ext cx="4702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Website:</a:t>
            </a:r>
            <a:r>
              <a:rPr lang="en-US" sz="1800" u="sng">
                <a:solidFill>
                  <a:srgbClr val="0066CC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www.tertiarycourses.com.sg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fortaa"/>
                <a:ea typeface="Comfortaa"/>
                <a:cs typeface="Comfortaa"/>
                <a:sym typeface="Comfortaa"/>
              </a:rPr>
              <a:t>Email: enquiry@tertiaryinfotech.com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900" y="1773625"/>
            <a:ext cx="3605605" cy="31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IDE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will use Visual Studio Code for this training.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You can download Visual Studio Code from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dk1"/>
                </a:solidFill>
                <a:hlinkClick r:id="rId3"/>
              </a:rPr>
              <a:t>code.visualstudio.com/download</a:t>
            </a:r>
            <a:endParaRPr lang="en-US" dirty="0" smtClean="0">
              <a:solidFill>
                <a:schemeClr val="dk1"/>
              </a:solidFill>
            </a:endParaRPr>
          </a:p>
          <a:p>
            <a:pPr marL="0" lv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Notepad++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Sublime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959" y="36315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Exercise files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Please download the exercise files from </a:t>
            </a:r>
            <a:endParaRPr lang="en-US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Google “</a:t>
            </a:r>
            <a:r>
              <a:rPr lang="en-US" dirty="0" err="1" smtClean="0">
                <a:solidFill>
                  <a:schemeClr val="dk1"/>
                </a:solidFill>
              </a:rPr>
              <a:t>Xampp</a:t>
            </a:r>
            <a:r>
              <a:rPr lang="en-US" dirty="0" smtClean="0">
                <a:solidFill>
                  <a:schemeClr val="dk1"/>
                </a:solidFill>
              </a:rPr>
              <a:t>”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Install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localhost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SG" dirty="0" smtClean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31150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Module 1</a:t>
            </a:r>
            <a:endParaRPr sz="60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/>
              <a:t>Overview of Vue JS</a:t>
            </a: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1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Javascript Frameworks for Web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0" name="Google Shape;190;p32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5338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Javascript frameworks for Web shift the some of heavy lifting tasks, traditionally done by server scripting language such as PHP, from server to browser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main Javascript frameworks for web: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8466"/>
          <a:stretch/>
        </p:blipFill>
        <p:spPr>
          <a:xfrm>
            <a:off x="2180946" y="4004350"/>
            <a:ext cx="3901602" cy="24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25" y="4211605"/>
            <a:ext cx="2177519" cy="220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8405" y="4512670"/>
            <a:ext cx="2308494" cy="190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W</a:t>
            </a:r>
            <a:r>
              <a:rPr lang="en-US">
                <a:solidFill>
                  <a:schemeClr val="dk1"/>
                </a:solidFill>
              </a:rPr>
              <a:t>hy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353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is a progressive JavaScript framework used to develop interactive web interfaces.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are preferred due to: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Easy to Use.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JS does not use Typescript and ES6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Fast and Lightweight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Reusable Components</a:t>
            </a:r>
            <a:endParaRPr dirty="0"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Scalable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History of Vue JS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created by Evan You after working for Google using AngularJS in a number of projects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Vue was originally released in February 2014.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50" y="3375825"/>
            <a:ext cx="3401625" cy="3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Install Vue JS Libraries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 install Vue JS libraries on client applications, add the following javascript on the head section of your HTML file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&lt;script src="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https://unpkg.com/vue</a:t>
            </a:r>
            <a:r>
              <a:rPr lang="en-US" sz="2400">
                <a:solidFill>
                  <a:schemeClr val="dk1"/>
                </a:solidFill>
              </a:rPr>
              <a:t>"&gt;&lt;/script&gt;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Alternatively, you can download the vue.js file to your local computer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&lt;script src="vue.min.js"&gt;&lt;/script&gt;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Your First Vue Script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14" name="Google Shape;214;p3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message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el: '#app',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'Hello World'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0" name="Google Shape;220;p37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To start with VueJS, we need to create the instance of Vue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new Vue</a:t>
            </a:r>
            <a:r>
              <a:rPr lang="en-US">
                <a:solidFill>
                  <a:schemeClr val="dk1"/>
                </a:solidFill>
              </a:rPr>
              <a:t>({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// options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el assign the id of the DOM element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data object assign the data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{{}} will replace the value assigned in the data object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Data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Add the following data and display them 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Hobby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Go to the console, and change the value of the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Material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>
                <a:hlinkClick r:id="rId2"/>
              </a:rPr>
              <a:t>https://github.com/auzadventure/vue-beginner</a:t>
            </a:r>
            <a:r>
              <a:rPr lang="en-SG" dirty="0" smtClean="0"/>
              <a:t/>
            </a:r>
            <a:br>
              <a:rPr lang="en-SG" dirty="0" smtClean="0"/>
            </a:b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98485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Add More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39000" cy="5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vue instance with a unique el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var vm = new Vue({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el</a:t>
            </a:r>
            <a:r>
              <a:rPr lang="en-US" sz="2400">
                <a:solidFill>
                  <a:schemeClr val="dk1"/>
                </a:solidFill>
              </a:rPr>
              <a:t>: '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#app2</a:t>
            </a:r>
            <a:r>
              <a:rPr lang="en-US" sz="2400">
                <a:solidFill>
                  <a:schemeClr val="dk1"/>
                </a:solidFill>
              </a:rPr>
              <a:t>',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data: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message: "Hello World 2"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&lt;/script&gt;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Add Vue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Move the gender in the previous exercise to a new instance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idx="1"/>
          </p:nvPr>
        </p:nvSpPr>
        <p:spPr>
          <a:xfrm>
            <a:off x="326275" y="112162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add methods or functions to Vue instance with the methods object and call the function in the DOM.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&lt;div id="app"&gt;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&lt;h1&gt;{{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welcome()</a:t>
            </a:r>
            <a:r>
              <a:rPr lang="en-US" sz="2400">
                <a:solidFill>
                  <a:schemeClr val="dk1"/>
                </a:solidFill>
              </a:rPr>
              <a:t> }}&lt;/h1&gt;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&lt;/div&gt;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Methods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0" name="Google Shape;250;p4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Show the temperature in Celsius and Fahrenheit. Use Method to compute Fahrenheit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T(°F) = T(°C) × 9/5 + 32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Celsius: 30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Fahrenheit: 86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Time: 5 mins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6" name="Google Shape;256;p4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Another attribute of Vue object is computed which allows you to create more complex data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computed: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welcome 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"Hello " + this.name;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 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Computed Property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2" name="Google Shape;262;p4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Show the temperature in Celsius and Fahrenheit. Use Computed Property to compute Fahrenheit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T(°F) = T(°C) × 9/5 + 32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Instance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68" name="Google Shape;268;p4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5804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Each Vue instance goes through a series of initialization steps when it’s created - for example, it needs to set up data observation, compile the template, mount the instance to the DOM, and update the DOM when data changes.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Along the way, it also runs functions called lifecycle hooks, giving users the opportunity to add their own code at specific stages.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775" y="0"/>
            <a:ext cx="2739225" cy="69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Hook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75" name="Google Shape;275;p4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14400" cy="57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example, the created hook can be used to run code after an instance is created: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var vm = new Vue({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el: '#app',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data: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a: 1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},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created: function () {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console.log('a is: ' + this.a)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2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Directives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Directives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86" name="Google Shape;286;p48"/>
          <p:cNvSpPr txBox="1">
            <a:spLocks noGrp="1"/>
          </p:cNvSpPr>
          <p:nvPr>
            <p:ph idx="1"/>
          </p:nvPr>
        </p:nvSpPr>
        <p:spPr>
          <a:xfrm>
            <a:off x="264750" y="1058100"/>
            <a:ext cx="8614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instruction for </a:t>
            </a:r>
            <a:r>
              <a:rPr lang="en-US" dirty="0" err="1">
                <a:solidFill>
                  <a:schemeClr val="dk1"/>
                </a:solidFill>
              </a:rPr>
              <a:t>VueJS</a:t>
            </a:r>
            <a:r>
              <a:rPr lang="en-US" dirty="0">
                <a:solidFill>
                  <a:schemeClr val="dk1"/>
                </a:solidFill>
              </a:rPr>
              <a:t> to do things in a certain way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Directives are prefixed with v- 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dirty="0">
                <a:solidFill>
                  <a:schemeClr val="dk1"/>
                </a:solidFill>
              </a:rPr>
              <a:t>Example of directives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v-bind 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v-model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v-for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v-show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v-if, v-else-if, v-else</a:t>
            </a:r>
            <a:endParaRPr dirty="0">
              <a:solidFill>
                <a:schemeClr val="dk1"/>
              </a:solidFill>
            </a:endParaRPr>
          </a:p>
          <a:p>
            <a:pPr marL="914400" lvl="1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dirty="0">
                <a:solidFill>
                  <a:schemeClr val="dk1"/>
                </a:solidFill>
              </a:rPr>
              <a:t>v-on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Vue.js 101 – Essentials w. Lionel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Industry Experienced – Business </a:t>
            </a:r>
          </a:p>
          <a:p>
            <a:r>
              <a:rPr lang="en-SG" dirty="0" err="1" smtClean="0"/>
              <a:t>Github</a:t>
            </a:r>
            <a:r>
              <a:rPr lang="en-SG" dirty="0" smtClean="0"/>
              <a:t> course code</a:t>
            </a:r>
          </a:p>
          <a:p>
            <a:r>
              <a:rPr lang="en-SG" dirty="0" smtClean="0"/>
              <a:t>On demand debugging</a:t>
            </a:r>
          </a:p>
          <a:p>
            <a:r>
              <a:rPr lang="en-SG" dirty="0" smtClean="0"/>
              <a:t>Live </a:t>
            </a:r>
            <a:r>
              <a:rPr lang="en-SG" dirty="0" err="1" smtClean="0"/>
              <a:t>QnA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1266101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2" name="Google Shape;292;p49"/>
          <p:cNvSpPr txBox="1">
            <a:spLocks noGrp="1"/>
          </p:cNvSpPr>
          <p:nvPr>
            <p:ph idx="1"/>
          </p:nvPr>
        </p:nvSpPr>
        <p:spPr>
          <a:xfrm>
            <a:off x="351000" y="1058100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v-bind directive is used to reactively update an HTML attribute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It can take an “argument”, denoted by a colon after the directive name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Href					v-bind:href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Input				v-bind:value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Class				v-bind:class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Title					v-band:title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v-bind:title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8" name="Google Shape;298;p5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18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&lt;span title="message"&gt;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title={{message}}&gt;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v-bind:title="message</a:t>
            </a:r>
            <a:r>
              <a:rPr lang="en-US" sz="1800">
                <a:solidFill>
                  <a:schemeClr val="dk1"/>
                </a:solidFill>
              </a:rPr>
              <a:t>"&gt;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Hover your mouse over me for ….    &lt;/span&gt;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v-bind:href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04" name="Google Shape;304;p51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&lt;a href={{link}} target = "_blank"&gt;Click 1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="url" target = "_blank"&gt;Click 2 &lt;/a&gt; &lt;br/&gt;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&lt;a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1800">
                <a:solidFill>
                  <a:schemeClr val="dk1"/>
                </a:solidFill>
              </a:rPr>
              <a:t>="url + '?q=cat'"&gt;Search Cat&lt;/a&gt;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0" name="Google Shape;310;p5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v-bind:href</a:t>
            </a:r>
            <a:r>
              <a:rPr lang="en-US" sz="2400">
                <a:solidFill>
                  <a:schemeClr val="dk1"/>
                </a:solidFill>
              </a:rPr>
              <a:t>="url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&lt;a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:href="url</a:t>
            </a:r>
            <a:r>
              <a:rPr lang="en-US" sz="2400">
                <a:solidFill>
                  <a:schemeClr val="dk1"/>
                </a:solidFill>
              </a:rPr>
              <a:t> + '?q=dog'"&gt;Search Dog&lt;/a&gt;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v-bind:value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879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Not Working!</a:t>
            </a:r>
            <a:endParaRPr sz="2400" u="sng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value={{name}}&gt;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</a:rPr>
              <a:t>Working!</a:t>
            </a:r>
            <a:endParaRPr sz="2400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&lt;form&gt;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     Name : &lt;input type='text' </a:t>
            </a: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</a:rPr>
              <a:t>:value="name"</a:t>
            </a:r>
            <a:r>
              <a:rPr lang="en-US" sz="2400">
                <a:solidFill>
                  <a:schemeClr val="dk1"/>
                </a:solidFill>
              </a:rPr>
              <a:t>&gt;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&lt;/form&gt;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v-bind:style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2" name="Google Shape;322;p5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9028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</a:rPr>
              <a:t>v-bind:style="fancy"</a:t>
            </a:r>
            <a:r>
              <a:rPr lang="en-US" sz="1800">
                <a:solidFill>
                  <a:schemeClr val="dk1"/>
                </a:solidFill>
              </a:rPr>
              <a:t>&gt; Hello World!&lt;/span&gt;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fancy: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backgroundColor: 'lightgrey',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borderRadius: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padding: '10px',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   marginTop: '30px'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28" name="Google Shape;328;p55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3685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 normal css styling using class, use boolean to bind to the class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&lt;h1 :class='{salmon:salmon,pink:pink}'&gt;{{welcome()}}&lt;/h1&gt;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name: 'Ally',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salmon: true,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pink: false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v-bind:class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34" name="Google Shape;334;p56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one more yellow box for warm color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0" name="Google Shape;340;p57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v-model can do two-way data binding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v-model="name"&gt;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v-model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46" name="Google Shape;346;p58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modify the behavior of the v-model.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There are 3 modifiers for v-model: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lazy - syncs the input with the data after change 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number -  automatically typecast as a number</a:t>
            </a:r>
            <a:endParaRPr>
              <a:solidFill>
                <a:schemeClr val="dk1"/>
              </a:solidFill>
            </a:endParaRPr>
          </a:p>
          <a:p>
            <a:pPr marL="9144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trim - user input to be trimmed automatically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</a:rPr>
              <a:t>About the </a:t>
            </a:r>
            <a:r>
              <a:rPr lang="en-US" sz="3600" dirty="0" smtClean="0">
                <a:solidFill>
                  <a:schemeClr val="dk2"/>
                </a:solidFill>
              </a:rPr>
              <a:t>Trainer - Lionel</a:t>
            </a:r>
            <a:endParaRPr sz="3600" i="0" u="none" strike="noStrike" cap="none"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2" y="1782572"/>
            <a:ext cx="2679700" cy="398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0248" y="2404364"/>
            <a:ext cx="42519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 smtClean="0"/>
              <a:t>Partner and Tech Lead of </a:t>
            </a:r>
            <a:r>
              <a:rPr lang="en-SG" sz="1800" dirty="0" err="1" smtClean="0"/>
              <a:t>Wesvault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Premium Software Development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CTO, Consultant Lead to MNCs SAP</a:t>
            </a:r>
            <a:br>
              <a:rPr lang="en-SG" dirty="0" smtClean="0"/>
            </a:br>
            <a:r>
              <a:rPr lang="en-SG" dirty="0" smtClean="0"/>
              <a:t>- Leads teams of 3-8 people for premium projects</a:t>
            </a:r>
            <a:br>
              <a:rPr lang="en-SG" dirty="0" smtClean="0"/>
            </a:br>
            <a:r>
              <a:rPr lang="en-SG" dirty="0" smtClean="0"/>
              <a:t>- 15 Years in Software Dev </a:t>
            </a:r>
            <a:br>
              <a:rPr lang="en-SG" dirty="0" smtClean="0"/>
            </a:br>
            <a:endParaRPr lang="en-SG" dirty="0" smtClean="0"/>
          </a:p>
          <a:p>
            <a:r>
              <a:rPr lang="en-SG" dirty="0" smtClean="0"/>
              <a:t>- Vue.js Singapore </a:t>
            </a:r>
            <a:r>
              <a:rPr lang="en-SG" dirty="0" err="1" smtClean="0"/>
              <a:t>Exco</a:t>
            </a:r>
            <a:r>
              <a:rPr lang="en-SG" dirty="0" smtClean="0"/>
              <a:t> member </a:t>
            </a:r>
            <a:br>
              <a:rPr lang="en-SG" dirty="0" smtClean="0"/>
            </a:br>
            <a:r>
              <a:rPr lang="en-SG" dirty="0" smtClean="0"/>
              <a:t>- BSc(mathematics) &amp; CAIA, UWA (</a:t>
            </a:r>
            <a:r>
              <a:rPr lang="en-SG" dirty="0" err="1" smtClean="0"/>
              <a:t>Aus</a:t>
            </a:r>
            <a:r>
              <a:rPr lang="en-SG" dirty="0" smtClean="0"/>
              <a:t>)</a:t>
            </a:r>
            <a:br>
              <a:rPr lang="en-SG" dirty="0" smtClean="0"/>
            </a:br>
            <a:r>
              <a:rPr lang="en-SG" dirty="0" smtClean="0"/>
              <a:t>- PHP Yii2 expert, Vue.js</a:t>
            </a:r>
          </a:p>
          <a:p>
            <a:endParaRPr lang="en-SG" dirty="0"/>
          </a:p>
          <a:p>
            <a:r>
              <a:rPr lang="en-SG" dirty="0" smtClean="0"/>
              <a:t>- </a:t>
            </a:r>
            <a:r>
              <a:rPr lang="en-SG" dirty="0" err="1" smtClean="0"/>
              <a:t>linkedin</a:t>
            </a:r>
            <a:r>
              <a:rPr lang="en-SG" dirty="0" smtClean="0"/>
              <a:t>: </a:t>
            </a:r>
            <a:r>
              <a:rPr lang="en-SG" dirty="0" err="1" smtClean="0"/>
              <a:t>lionel_yeo</a:t>
            </a: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- </a:t>
            </a:r>
            <a:r>
              <a:rPr lang="en-SG" dirty="0" err="1" smtClean="0"/>
              <a:t>github</a:t>
            </a:r>
            <a:r>
              <a:rPr lang="en-SG" dirty="0" smtClean="0"/>
              <a:t>: </a:t>
            </a:r>
            <a:r>
              <a:rPr lang="en-SG" dirty="0" err="1" smtClean="0"/>
              <a:t>auzadventure</a:t>
            </a:r>
            <a:r>
              <a:rPr lang="en-SG" dirty="0" smtClean="0"/>
              <a:t> </a:t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/>
            </a:r>
            <a:br>
              <a:rPr lang="en-SG" dirty="0" smtClean="0"/>
            </a:br>
            <a:r>
              <a:rPr lang="en-SG" dirty="0" smtClean="0"/>
              <a:t>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48" y="1345325"/>
            <a:ext cx="2381441" cy="5488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Lazy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2" name="Google Shape;352;p59"/>
          <p:cNvSpPr txBox="1">
            <a:spLocks noGrp="1"/>
          </p:cNvSpPr>
          <p:nvPr>
            <p:ph idx="1"/>
          </p:nvPr>
        </p:nvSpPr>
        <p:spPr>
          <a:xfrm>
            <a:off x="264675" y="1009175"/>
            <a:ext cx="8442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Name: &lt;input type='text' v-model.lazy = "name"&gt;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&lt;p&gt;Hello {{ name }}&lt;/p&gt;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Capture the Celsius data from the input box.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Apply lazy and number modifiers</a:t>
            </a:r>
            <a:endParaRPr>
              <a:solidFill>
                <a:schemeClr val="dk1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Update the Fahrenheit value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Celsius: 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Fahrenheit: 86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v-model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64" name="Google Shape;364;p6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module2_4b exercise, try to display the selected items using v-model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&lt;input type="checkbox" v-model="selectedInterests" value="Running"&gt; Running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</a:t>
            </a:r>
            <a:endParaRPr/>
          </a:p>
        </p:txBody>
      </p:sp>
      <p:sp>
        <p:nvSpPr>
          <p:cNvPr id="371" name="Google Shape;371;p62"/>
          <p:cNvSpPr txBox="1">
            <a:spLocks noGrp="1"/>
          </p:cNvSpPr>
          <p:nvPr>
            <p:ph idx="1"/>
          </p:nvPr>
        </p:nvSpPr>
        <p:spPr>
          <a:xfrm>
            <a:off x="390600" y="1219200"/>
            <a:ext cx="8442300" cy="5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Watch property in Vue provides a more generic way to observe and react to data changes on a Vue instance: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watch : {</a:t>
            </a:r>
            <a:endParaRPr sz="1800"/>
          </a:p>
          <a:p>
            <a:pPr marL="0" lvl="0" indent="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kilometers:function(val)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this.kilometers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 *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},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meters : function (val) {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	this.kilometers = val/ 1000;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       this.meters = val;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}</a:t>
            </a: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Ex: Watch</a:t>
            </a:r>
            <a:endParaRPr/>
          </a:p>
        </p:txBody>
      </p:sp>
      <p:sp>
        <p:nvSpPr>
          <p:cNvPr id="377" name="Google Shape;377;p63"/>
          <p:cNvSpPr txBox="1">
            <a:spLocks noGrp="1"/>
          </p:cNvSpPr>
          <p:nvPr>
            <p:ph idx="1"/>
          </p:nvPr>
        </p:nvSpPr>
        <p:spPr>
          <a:xfrm>
            <a:off x="381000" y="1295400"/>
            <a:ext cx="83181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Use the watch property to convert Celsius to Fahrenheit and vice versa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78" name="Google Shape;3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2826306"/>
            <a:ext cx="4969250" cy="2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3" name="Google Shape;383;p64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v-for is used to looping through the items in an array Eg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10"&gt;{{i}}&lt;/div&gt;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v-for="i in interests"&gt;{{i}}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interests: ['Running','Cycling','Swimming']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Ex1: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89" name="Google Shape;389;p65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Using v-for to generate a list of fruits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fruits: ['apple','orange','banana','durian']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&lt;li v-for="i in fruits"&gt;{{i}}&lt;/li&gt;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&lt;/ul&gt;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Ex2: v-for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Re-do the previous exercise on interest checkbox with v-for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v-for="interest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v-bind:value="interest"&gt;{{interest}}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v-for with Index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 can get index from v-for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v-for="(interest,index) in interests"&gt;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&lt;input type="checkbox" v-model="selectedInterests" v-bind:value="interest.id"&gt;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    {{index+1}}, {{interest.name}}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07" name="Google Shape;407;p68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v-show only display the result if the condition is met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&lt;li v-show="hobby.length&gt;1" v-for="i in hobby"&gt;{{i}}&lt;/li&gt;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&lt;/ul&gt;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Youtube</a:t>
            </a:r>
            <a:r>
              <a:rPr lang="en-SG" dirty="0" smtClean="0"/>
              <a:t>: </a:t>
            </a:r>
            <a:r>
              <a:rPr lang="en-SG" dirty="0" err="1" smtClean="0"/>
              <a:t>lionel</a:t>
            </a:r>
            <a:r>
              <a:rPr lang="en-SG" dirty="0" smtClean="0"/>
              <a:t> the tech lead 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13" r="232" b="8040"/>
          <a:stretch/>
        </p:blipFill>
        <p:spPr>
          <a:xfrm>
            <a:off x="628650" y="1609344"/>
            <a:ext cx="7866126" cy="19751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37" y="3769233"/>
            <a:ext cx="4476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53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v-show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3" name="Google Shape;413;p69"/>
          <p:cNvSpPr txBox="1">
            <a:spLocks noGrp="1"/>
          </p:cNvSpPr>
          <p:nvPr>
            <p:ph idx="1"/>
          </p:nvPr>
        </p:nvSpPr>
        <p:spPr>
          <a:xfrm>
            <a:off x="264675" y="1058100"/>
            <a:ext cx="8687400" cy="57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From the previous exercise, only show the interest if there are one or more interests.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If there is no selection, show "Please select one of the interest"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v-if, v-else and v-else-if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19" name="Google Shape;419;p70"/>
          <p:cNvSpPr txBox="1">
            <a:spLocks noGrp="1"/>
          </p:cNvSpPr>
          <p:nvPr>
            <p:ph idx="1"/>
          </p:nvPr>
        </p:nvSpPr>
        <p:spPr>
          <a:xfrm>
            <a:off x="264675" y="1148500"/>
            <a:ext cx="89250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v-if and v-else allow more control than v-show.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v-if="num &gt; 4"&gt;You ate {{num}} durians. That is a lot&lt;/span&gt;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v-else-if="num &gt; 0"&gt;You ate {{num}} durians&lt;/span&gt;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&lt;span v-else&gt;You have not eaten durian&lt;/span&gt;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num: 1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v-if-else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25" name="Google Shape;425;p7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From the previous interest checkbox exercise,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if interests = 3, print"you must be very active"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if interests == 0, print"please select at least one exercise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else show the interests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1" name="Google Shape;431;p72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v-on is to listen to the events in VueJS.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/>
            </a:r>
            <a:br>
              <a:rPr lang="en-US" sz="18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 &lt;button v-on:click="alert"&gt;Click here &lt;/button&gt;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methods: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alert: function() {</a:t>
            </a:r>
            <a:endParaRPr sz="2400"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alert('You have pressed the button');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v-on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37" name="Google Shape;437;p73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Create a Button "Show Answer". When click, it will show the sum of 2 numbers Eg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100 + 200 = 300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v-on Shorthand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3" name="Google Shape;443;p74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full syntax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v-on:click="doSomething"&gt;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&lt;!-- shorthand --&gt;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&lt;a @click="doSomething"&gt; ... &lt;/a&gt;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Event Modifiers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4573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Modifiers are special postfixes denoted by a dot, which indicate that a directive should be bound in some special way. 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Some of the event modifiers are: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.stop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.prevent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.capture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.self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.once</a:t>
            </a:r>
            <a:endParaRPr>
              <a:solidFill>
                <a:schemeClr val="dk1"/>
              </a:solidFill>
            </a:endParaRPr>
          </a:p>
          <a:p>
            <a:pPr marL="914400" marR="0" lvl="1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>
                <a:solidFill>
                  <a:schemeClr val="dk1"/>
                </a:solidFill>
              </a:rPr>
              <a:t>.passive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Prevent Modifier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55" name="Google Shape;455;p76"/>
          <p:cNvSpPr txBox="1">
            <a:spLocks noGrp="1"/>
          </p:cNvSpPr>
          <p:nvPr>
            <p:ph idx="1"/>
          </p:nvPr>
        </p:nvSpPr>
        <p:spPr>
          <a:xfrm>
            <a:off x="351000" y="1010425"/>
            <a:ext cx="8704800" cy="5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event.preventDefault() method stops the default action of an element from happening. Eg 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submit button from submitting a form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Prevent a link from following the URL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&lt;div id="app"&gt;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&lt;form&gt;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v-if="!loggedIn" v-on:click.prevent="logIn('Mike')"&gt; Log in&lt;/button&gt;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&lt;button v-else v-on:click.prevent="logOut"&gt;Log out&lt;/button&gt;{{msg}}   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&lt;/form&gt;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7"/>
          <p:cNvSpPr txBox="1">
            <a:spLocks noGrp="1"/>
          </p:cNvSpPr>
          <p:nvPr>
            <p:ph type="body" idx="4294967295"/>
          </p:nvPr>
        </p:nvSpPr>
        <p:spPr>
          <a:xfrm>
            <a:off x="0" y="2262188"/>
            <a:ext cx="7974013" cy="315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Module 3</a:t>
            </a:r>
            <a:endParaRPr sz="6000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6000" dirty="0"/>
              <a:t>Components</a:t>
            </a: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endParaRPr sz="6000" b="1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66" name="Google Shape;466;p7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765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Components are small pieces of UI, and put them together with other components to create an entire user interface.	</a:t>
            </a: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/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1. Separate From Each Other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2. Re-use them </a:t>
            </a:r>
            <a:br>
              <a:rPr lang="en-US" dirty="0" smtClean="0">
                <a:solidFill>
                  <a:schemeClr val="dk1"/>
                </a:solidFill>
              </a:rPr>
            </a:br>
            <a:r>
              <a:rPr lang="en-US" dirty="0" smtClean="0">
                <a:solidFill>
                  <a:schemeClr val="dk1"/>
                </a:solidFill>
              </a:rPr>
              <a:t>3. Multiple copies</a:t>
            </a:r>
            <a:r>
              <a:rPr lang="en-US" dirty="0">
                <a:solidFill>
                  <a:schemeClr val="dk1"/>
                </a:solidFill>
              </a:rPr>
              <a:t>	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68" name="Google Shape;468;p78"/>
          <p:cNvPicPr preferRelativeResize="0"/>
          <p:nvPr/>
        </p:nvPicPr>
        <p:blipFill rotWithShape="1">
          <a:blip r:embed="rId3">
            <a:alphaModFix/>
          </a:blip>
          <a:srcRect t="12511" b="10730"/>
          <a:stretch/>
        </p:blipFill>
        <p:spPr>
          <a:xfrm>
            <a:off x="0" y="3578600"/>
            <a:ext cx="9143998" cy="27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Overall – Zoom 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Each Section </a:t>
            </a:r>
          </a:p>
          <a:p>
            <a:pPr lvl="1"/>
            <a:r>
              <a:rPr lang="en-SG" dirty="0" smtClean="0"/>
              <a:t>Start </a:t>
            </a:r>
          </a:p>
          <a:p>
            <a:pPr lvl="1"/>
            <a:r>
              <a:rPr lang="en-SG" dirty="0" smtClean="0"/>
              <a:t>Finish </a:t>
            </a:r>
          </a:p>
          <a:p>
            <a:r>
              <a:rPr lang="en-SG" dirty="0" smtClean="0"/>
              <a:t>12.15 – 45 min lunch</a:t>
            </a:r>
            <a:endParaRPr lang="en-SG" dirty="0"/>
          </a:p>
          <a:p>
            <a:r>
              <a:rPr lang="en-SG" dirty="0" smtClean="0"/>
              <a:t>2.45 – 15 min brain break</a:t>
            </a:r>
          </a:p>
          <a:p>
            <a:r>
              <a:rPr lang="en-SG" dirty="0" smtClean="0"/>
              <a:t>3.30 – Code what you know </a:t>
            </a: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306252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Creating a 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3" name="Google Shape;473;p7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&lt;div id="app"&gt;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&lt;hello&gt;&lt;/hello&gt;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&lt;/div&gt;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Vue.component</a:t>
            </a:r>
            <a:r>
              <a:rPr lang="en-US" sz="1800" dirty="0">
                <a:solidFill>
                  <a:schemeClr val="dk1"/>
                </a:solidFill>
              </a:rPr>
              <a:t>('hello', 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template: '&lt;h1&gt;Hello World&lt;/h1&gt;'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</a:t>
            </a:r>
            <a:r>
              <a:rPr lang="en-US" sz="1800" dirty="0" err="1">
                <a:solidFill>
                  <a:schemeClr val="dk1"/>
                </a:solidFill>
              </a:rPr>
              <a:t>var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vm</a:t>
            </a:r>
            <a:r>
              <a:rPr lang="en-US" sz="1800" dirty="0">
                <a:solidFill>
                  <a:schemeClr val="dk1"/>
                </a:solidFill>
              </a:rPr>
              <a:t> = new </a:t>
            </a:r>
            <a:r>
              <a:rPr lang="en-US" sz="1800" dirty="0" err="1">
                <a:solidFill>
                  <a:schemeClr val="dk1"/>
                </a:solidFill>
              </a:rPr>
              <a:t>Vue</a:t>
            </a:r>
            <a:r>
              <a:rPr lang="en-US" sz="1800" dirty="0">
                <a:solidFill>
                  <a:schemeClr val="dk1"/>
                </a:solidFill>
              </a:rPr>
              <a:t>({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el: '#app'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      })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  &lt;/script&gt;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79" name="Google Shape;479;p80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Add a second component Welcome and render the following on the browser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Hello World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Welcome to Vue JS Training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Slot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85" name="Google Shape;485;p8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modify the output of a component using slot.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&lt;hello&gt;Alfred&lt;/hello&gt;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&lt;hello&gt;&lt;/hello&gt;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Vue.component('hello',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'&lt;h1&gt;Hello &lt;slot&gt;name&lt;/slot&gt;&lt;/h1&gt;'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2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Data in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1" name="Google Shape;491;p82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Since components are reusable Vue instances, they accept the same options as new Vue, such as data, computed, watch, methods, and lifecycle hooks.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However a component’s data option must be a function Eg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</a:t>
            </a:r>
            <a:r>
              <a:rPr lang="en-US" sz="2400">
                <a:solidFill>
                  <a:schemeClr val="dk1"/>
                </a:solidFill>
              </a:rPr>
              <a:t>Vue.component('hello',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data: function ()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return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count: 0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}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},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497" name="Google Shape;497;p83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props to pass data to a component Eg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&lt;div id="app"&gt;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&lt;welcome first_name="Alfred" last_name="Ang"&gt;&lt;/welcome&gt;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&lt;/div&gt;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&lt;script&gt;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['first_name','last_name'],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'&lt;h1&gt; Hello {{ first_name }} {{last_name}}&lt;/h1&gt;'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var vm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&lt;/script&gt;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3" name="Google Shape;503;p84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List the to-do items using component and props Hint: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Vue.component('todo-item',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props: ['todo'],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'&lt;li&gt;{{ todo.text }}&lt;/li&gt;'})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var app = new Vue({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el: '#app',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data: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todoList: [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0, text: 'Buy Groceries'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1, text: 'Buy Lunch' },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{ id: 2, text: 'Watch Movie'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    ]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    }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Product List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09" name="Google Shape;509;p85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Open module 3_5 to list products from API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511" name="Google Shape;5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9363"/>
            <a:ext cx="9144002" cy="35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6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16" name="Google Shape;516;p86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You can embed a component (child) into another component (parent)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>
                <a:solidFill>
                  <a:schemeClr val="dk1"/>
                </a:solidFill>
              </a:rPr>
              <a:t>The template must be start and end with &lt;div&gt; for the parent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Vue.component('welcome', {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template: '&lt;div&gt;\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&lt;hello&gt;&lt;/hello&gt;\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    &lt;h1&gt;Welcome to Vue JS Training&lt;/h1&gt;&lt;/div&gt;' 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        })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7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2" name="Google Shape;522;p87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Props is used to pass data from parent component to child component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Vue.component('welcome',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&lt;hello first_name="Alfred" last_name="Ang" &gt;&lt;/hello&gt;\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&lt;h1&gt;Welcome to Vue JS Training&lt;/h1&gt;&lt;/div&gt;'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8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8879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Case Study: Child Components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28" name="Google Shape;528;p88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4303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module 3_8 to list products from API using Children Components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18" y="1998387"/>
            <a:ext cx="7352513" cy="3903867"/>
          </a:xfrm>
          <a:prstGeom prst="rect">
            <a:avLst/>
          </a:prstGeom>
        </p:spPr>
      </p:pic>
      <p:sp>
        <p:nvSpPr>
          <p:cNvPr id="3" name="Line Callout 1 (Accent Bar) 2"/>
          <p:cNvSpPr/>
          <p:nvPr/>
        </p:nvSpPr>
        <p:spPr>
          <a:xfrm>
            <a:off x="2075688" y="5166360"/>
            <a:ext cx="2587752" cy="526518"/>
          </a:xfrm>
          <a:prstGeom prst="accentCallout1">
            <a:avLst>
              <a:gd name="adj1" fmla="val -220754"/>
              <a:gd name="adj2" fmla="val 172114"/>
              <a:gd name="adj3" fmla="val 51246"/>
              <a:gd name="adj4" fmla="val 10238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Child Component</a:t>
            </a:r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idx="1"/>
          </p:nvPr>
        </p:nvSpPr>
        <p:spPr>
          <a:xfrm>
            <a:off x="291625" y="1219200"/>
            <a:ext cx="8152800" cy="55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1 - Get Started on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JS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Install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Libraries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Your First </a:t>
            </a:r>
            <a:r>
              <a:rPr lang="en-US" sz="1800" b="1" dirty="0" err="1">
                <a:solidFill>
                  <a:schemeClr val="dk1"/>
                </a:solidFill>
              </a:rPr>
              <a:t>Vue</a:t>
            </a:r>
            <a:r>
              <a:rPr lang="en-US" sz="1800" b="1" dirty="0">
                <a:solidFill>
                  <a:schemeClr val="dk1"/>
                </a:solidFill>
              </a:rPr>
              <a:t> JS Script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Element, Data and Methods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Computed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Instance Life Cycle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2 - Directives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are Directives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Attribute Binding with v-bind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Form Input with v-model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Watch Property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Display with v-show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Conditional Rendering with v-if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List Rendering with v-for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Event Handling with v-on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9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Ex: Child Component Props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35" name="Google Shape;535;p89"/>
          <p:cNvSpPr txBox="1">
            <a:spLocks noGrp="1"/>
          </p:cNvSpPr>
          <p:nvPr>
            <p:ph idx="1"/>
          </p:nvPr>
        </p:nvSpPr>
        <p:spPr>
          <a:xfrm>
            <a:off x="326275" y="1275075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Create a parent component, grocery, and put the todo-item component into the </a:t>
            </a:r>
            <a:r>
              <a:rPr lang="en-US" sz="1800">
                <a:solidFill>
                  <a:schemeClr val="dk1"/>
                </a:solidFill>
              </a:rPr>
              <a:t>grocery component: Hint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Vue.component('grocery', {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props: ['grocerylist'],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template: '&lt;div&gt;\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&lt;h1&gt;To Do List:&lt;/h1&gt;\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    &lt;todo-item v-for="item in grocerylist" v-bind:todo="item" v-bind:key="item.id"&gt;&lt;/todo-item&gt;\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&lt;/ol&gt;\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    &lt;/div&gt;'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    })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Component Life Cycle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542" name="Google Shape;54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25" y="991875"/>
            <a:ext cx="8506066" cy="5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>
            <a:spLocks noGrp="1"/>
          </p:cNvSpPr>
          <p:nvPr>
            <p:ph type="title"/>
          </p:nvPr>
        </p:nvSpPr>
        <p:spPr>
          <a:xfrm>
            <a:off x="264675" y="372300"/>
            <a:ext cx="79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Created 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idx="1"/>
          </p:nvPr>
        </p:nvSpPr>
        <p:spPr>
          <a:xfrm>
            <a:off x="326275" y="1058100"/>
            <a:ext cx="8741100" cy="53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You can use the created key in component to define what happen when the component is created.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Vue.component('hello',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</a:t>
            </a: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created:</a:t>
            </a:r>
            <a:r>
              <a:rPr lang="en-US">
                <a:solidFill>
                  <a:schemeClr val="dk1"/>
                </a:solidFill>
              </a:rPr>
              <a:t> function () {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    alert('New component created')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 smtClean="0"/>
              <a:t>Vue</a:t>
            </a:r>
            <a:r>
              <a:rPr lang="en-SG" dirty="0" smtClean="0"/>
              <a:t> Router</a:t>
            </a:r>
            <a:endParaRPr lang="en-S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0750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1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Installing Vue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0" name="Google Shape;610;p101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To install the </a:t>
            </a:r>
            <a:r>
              <a:rPr lang="en-US" dirty="0" err="1">
                <a:solidFill>
                  <a:schemeClr val="dk1"/>
                </a:solidFill>
              </a:rPr>
              <a:t>vue</a:t>
            </a:r>
            <a:r>
              <a:rPr lang="en-US" dirty="0">
                <a:solidFill>
                  <a:schemeClr val="dk1"/>
                </a:solidFill>
              </a:rPr>
              <a:t> router libraries, add the following </a:t>
            </a:r>
            <a:r>
              <a:rPr lang="en-US" dirty="0" err="1">
                <a:solidFill>
                  <a:schemeClr val="dk1"/>
                </a:solidFill>
              </a:rPr>
              <a:t>javascript</a:t>
            </a:r>
            <a:r>
              <a:rPr lang="en-US" dirty="0">
                <a:solidFill>
                  <a:schemeClr val="dk1"/>
                </a:solidFill>
              </a:rPr>
              <a:t> on the head section of your HTML file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 &lt;script </a:t>
            </a:r>
            <a:r>
              <a:rPr lang="en-US" sz="1800" dirty="0" err="1">
                <a:solidFill>
                  <a:schemeClr val="dk1"/>
                </a:solidFill>
              </a:rPr>
              <a:t>src</a:t>
            </a:r>
            <a:r>
              <a:rPr lang="en-US" sz="1800" dirty="0">
                <a:solidFill>
                  <a:schemeClr val="dk1"/>
                </a:solidFill>
              </a:rPr>
              <a:t>="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https://unpkg.com/</a:t>
            </a:r>
            <a:r>
              <a:rPr lang="en-US" sz="1800" u="sng" dirty="0" err="1">
                <a:solidFill>
                  <a:schemeClr val="hlink"/>
                </a:solidFill>
                <a:hlinkClick r:id="rId3"/>
              </a:rPr>
              <a:t>vue</a:t>
            </a:r>
            <a:r>
              <a:rPr lang="en-US" sz="1800" u="sng" dirty="0">
                <a:solidFill>
                  <a:schemeClr val="hlink"/>
                </a:solidFill>
                <a:hlinkClick r:id="rId3"/>
              </a:rPr>
              <a:t>-router</a:t>
            </a:r>
            <a:r>
              <a:rPr lang="en-US" sz="1800" dirty="0">
                <a:solidFill>
                  <a:schemeClr val="dk1"/>
                </a:solidFill>
              </a:rPr>
              <a:t>"&gt;&lt;/script&gt;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41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Link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6" name="Google Shape;616;p102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&lt;router-link&gt; is a component used to navigate to the HTML content to be displayed to the user. The to property is the destination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"/route1"&gt;Router Link 1&lt;/router-link&gt;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&lt;router-link to = "/route2"&gt;Router Link 2&lt;/router-link&gt;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sz="1800">
                <a:solidFill>
                  <a:schemeClr val="dk1"/>
                </a:solidFill>
              </a:rPr>
              <a:t>&lt;/p&gt;</a:t>
            </a:r>
            <a:endParaRPr sz="180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42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3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Templates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2" name="Google Shape;622;p103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constants for the templates of each route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Route1 = { template: '...'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const Route2 = { template:' …'}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9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 Path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8" name="Google Shape;628;p104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You can define the constant to match the URL to each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routes = [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'/route1', component: Route1 },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{ path: '/route2', component: Route2 }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9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5"/>
          <p:cNvSpPr txBox="1">
            <a:spLocks noGrp="1"/>
          </p:cNvSpPr>
          <p:nvPr>
            <p:ph type="title"/>
          </p:nvPr>
        </p:nvSpPr>
        <p:spPr>
          <a:xfrm>
            <a:off x="1543050" y="1257300"/>
            <a:ext cx="6380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Router Instance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34" name="Google Shape;634;p105"/>
          <p:cNvSpPr txBox="1">
            <a:spLocks noGrp="1"/>
          </p:cNvSpPr>
          <p:nvPr>
            <p:ph idx="1"/>
          </p:nvPr>
        </p:nvSpPr>
        <p:spPr>
          <a:xfrm>
            <a:off x="1483238" y="1771650"/>
            <a:ext cx="6177600" cy="3897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The VueRouter constructor takes the routes as the param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const router = new VueRouter({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   routes: routes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  });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35" name="Google Shape;6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125" y="3819882"/>
            <a:ext cx="3057000" cy="1848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817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>
            <a:spLocks noGrp="1"/>
          </p:cNvSpPr>
          <p:nvPr>
            <p:ph type="title"/>
          </p:nvPr>
        </p:nvSpPr>
        <p:spPr>
          <a:xfrm>
            <a:off x="1341506" y="1136475"/>
            <a:ext cx="5968350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Ex: Router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640" name="Google Shape;640;p106"/>
          <p:cNvSpPr txBox="1">
            <a:spLocks noGrp="1"/>
          </p:cNvSpPr>
          <p:nvPr>
            <p:ph idx="1"/>
          </p:nvPr>
        </p:nvSpPr>
        <p:spPr>
          <a:xfrm>
            <a:off x="1387706" y="1813556"/>
            <a:ext cx="6555825" cy="402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Add one more routes Route3 to the router demo</a:t>
            </a: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indent="0">
              <a:spcBef>
                <a:spcPts val="375"/>
              </a:spcBef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Time: 5 mins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>
                <a:solidFill>
                  <a:schemeClr val="dk2"/>
                </a:solidFill>
              </a:rPr>
              <a:t>Agenda</a:t>
            </a:r>
            <a:endParaRPr sz="3600" i="0" u="none" strike="noStrike" cap="none"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idx="1"/>
          </p:nvPr>
        </p:nvSpPr>
        <p:spPr>
          <a:xfrm>
            <a:off x="533400" y="1320625"/>
            <a:ext cx="8459400" cy="5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3 - Components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What is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Create Component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 smtClean="0">
                <a:solidFill>
                  <a:schemeClr val="dk1"/>
                </a:solidFill>
              </a:rPr>
              <a:t>Data </a:t>
            </a:r>
            <a:r>
              <a:rPr lang="en-US" sz="1800" b="1" dirty="0">
                <a:solidFill>
                  <a:schemeClr val="dk1"/>
                </a:solidFill>
              </a:rPr>
              <a:t>and Props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Child Components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4 - </a:t>
            </a:r>
            <a:r>
              <a:rPr lang="en-US" sz="2400" b="1" dirty="0" err="1">
                <a:solidFill>
                  <a:schemeClr val="dk1"/>
                </a:solidFill>
              </a:rPr>
              <a:t>Vue</a:t>
            </a:r>
            <a:r>
              <a:rPr lang="en-US" sz="2400" b="1" dirty="0">
                <a:solidFill>
                  <a:schemeClr val="dk1"/>
                </a:solidFill>
              </a:rPr>
              <a:t> </a:t>
            </a:r>
            <a:r>
              <a:rPr lang="en-US" sz="2400" b="1" dirty="0" err="1">
                <a:solidFill>
                  <a:schemeClr val="dk1"/>
                </a:solidFill>
              </a:rPr>
              <a:t>Cli</a:t>
            </a:r>
            <a:r>
              <a:rPr lang="en-US" sz="2400" b="1" dirty="0">
                <a:solidFill>
                  <a:schemeClr val="dk1"/>
                </a:solidFill>
              </a:rPr>
              <a:t> and Router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 b="1" dirty="0" err="1" smtClean="0">
                <a:solidFill>
                  <a:schemeClr val="dk1"/>
                </a:solidFill>
              </a:rPr>
              <a:t>Vue</a:t>
            </a:r>
            <a:r>
              <a:rPr lang="en-US" sz="1800" b="1" dirty="0" smtClean="0">
                <a:solidFill>
                  <a:schemeClr val="dk1"/>
                </a:solidFill>
              </a:rPr>
              <a:t> </a:t>
            </a:r>
            <a:r>
              <a:rPr lang="en-US" sz="1800" b="1" dirty="0">
                <a:solidFill>
                  <a:schemeClr val="dk1"/>
                </a:solidFill>
              </a:rPr>
              <a:t>Router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</a:rPr>
              <a:t>Module 5  - Transition (Optional)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b="1" dirty="0">
                <a:solidFill>
                  <a:schemeClr val="dk1"/>
                </a:solidFill>
              </a:rPr>
              <a:t>Transition Classes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01228" y="2158380"/>
            <a:ext cx="6858000" cy="678634"/>
          </a:xfrm>
        </p:spPr>
        <p:txBody>
          <a:bodyPr>
            <a:normAutofit fontScale="90000"/>
          </a:bodyPr>
          <a:lstStyle/>
          <a:p>
            <a:r>
              <a:rPr lang="en-SG" dirty="0" smtClean="0"/>
              <a:t>SPA</a:t>
            </a:r>
            <a:br>
              <a:rPr lang="en-SG" dirty="0" smtClean="0"/>
            </a:br>
            <a:r>
              <a:rPr lang="en-SG" dirty="0" smtClean="0"/>
              <a:t>Single Page Application</a:t>
            </a:r>
            <a:br>
              <a:rPr lang="en-SG" dirty="0" smtClean="0"/>
            </a:br>
            <a:r>
              <a:rPr lang="en-SG" sz="2700" dirty="0"/>
              <a:t>what we are really here for!</a:t>
            </a:r>
            <a:endParaRPr lang="en-SG" dirty="0"/>
          </a:p>
        </p:txBody>
      </p:sp>
      <p:pic>
        <p:nvPicPr>
          <p:cNvPr id="7" name="Picture 2" descr="Image result for SPA 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3" y="3115575"/>
            <a:ext cx="3140285" cy="19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5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/>
        </p:nvSpPr>
        <p:spPr>
          <a:xfrm>
            <a:off x="88075" y="1814975"/>
            <a:ext cx="81312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Summary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Q&amp;A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2" name="Google Shape;68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22" y="3791675"/>
            <a:ext cx="3056050" cy="3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4"/>
          <p:cNvSpPr txBox="1"/>
          <p:nvPr/>
        </p:nvSpPr>
        <p:spPr>
          <a:xfrm>
            <a:off x="0" y="478125"/>
            <a:ext cx="8412600" cy="1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7200">
                <a:latin typeface="Comfortaa"/>
                <a:ea typeface="Comfortaa"/>
                <a:cs typeface="Comfortaa"/>
                <a:sym typeface="Comfortaa"/>
              </a:rPr>
              <a:t>Feedback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4800">
                <a:latin typeface="Comfortaa"/>
                <a:ea typeface="Comfortaa"/>
                <a:cs typeface="Comfortaa"/>
                <a:sym typeface="Comfortaa"/>
              </a:rPr>
              <a:t>https://goo.gl/R2eumq</a:t>
            </a:r>
            <a:endParaRPr sz="4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8" name="Google Shape;688;p114" descr="qrcode-sg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425" y="2823200"/>
            <a:ext cx="3760475" cy="3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5"/>
          <p:cNvSpPr txBox="1">
            <a:spLocks noGrp="1"/>
          </p:cNvSpPr>
          <p:nvPr>
            <p:ph type="body" idx="4294967295"/>
          </p:nvPr>
        </p:nvSpPr>
        <p:spPr>
          <a:xfrm>
            <a:off x="88075" y="1763125"/>
            <a:ext cx="8131200" cy="3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3970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9600">
                <a:latin typeface="Comfortaa"/>
                <a:ea typeface="Comfortaa"/>
                <a:cs typeface="Comfortaa"/>
                <a:sym typeface="Comfortaa"/>
              </a:rPr>
              <a:t>Thank You!</a:t>
            </a:r>
            <a:endParaRPr sz="9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4" name="Google Shape;694;p115"/>
          <p:cNvSpPr txBox="1"/>
          <p:nvPr/>
        </p:nvSpPr>
        <p:spPr>
          <a:xfrm>
            <a:off x="88075" y="3947100"/>
            <a:ext cx="8922600" cy="1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omfortaa"/>
                <a:ea typeface="Comfortaa"/>
                <a:cs typeface="Comfortaa"/>
                <a:sym typeface="Comfortaa"/>
              </a:rPr>
              <a:t>lionel@wesvault.com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601175" y="533400"/>
            <a:ext cx="8249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i="0" u="none" strike="noStrike" cap="none">
                <a:solidFill>
                  <a:schemeClr val="dk1"/>
                </a:solidFill>
              </a:rPr>
              <a:t>Prerequisite</a:t>
            </a:r>
            <a:r>
              <a:rPr lang="en-US">
                <a:solidFill>
                  <a:schemeClr val="dk1"/>
                </a:solidFill>
              </a:rPr>
              <a:t>s</a:t>
            </a:r>
            <a:endParaRPr i="0" u="none" strike="noStrike" cap="none">
              <a:solidFill>
                <a:schemeClr val="dk1"/>
              </a:solidFill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idx="1"/>
          </p:nvPr>
        </p:nvSpPr>
        <p:spPr>
          <a:xfrm>
            <a:off x="326775" y="1445100"/>
            <a:ext cx="8590800" cy="4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following basic knowledge are assumed in this training: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S001072128">
  <a:themeElements>
    <a:clrScheme name="Default Design 9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CEF9FE"/>
      </a:accent1>
      <a:accent2>
        <a:srgbClr val="8DC6FF"/>
      </a:accent2>
      <a:accent3>
        <a:srgbClr val="ECFAF7"/>
      </a:accent3>
      <a:accent4>
        <a:srgbClr val="000000"/>
      </a:accent4>
      <a:accent5>
        <a:srgbClr val="E3FBFE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3164</Words>
  <Application>Microsoft Office PowerPoint</Application>
  <PresentationFormat>On-screen Show (4:3)</PresentationFormat>
  <Paragraphs>694</Paragraphs>
  <Slides>83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Calibri Light</vt:lpstr>
      <vt:lpstr>Arial</vt:lpstr>
      <vt:lpstr>Comfortaa</vt:lpstr>
      <vt:lpstr>Calibri</vt:lpstr>
      <vt:lpstr>TS001072128</vt:lpstr>
      <vt:lpstr>Office Theme</vt:lpstr>
      <vt:lpstr>Vue.js Essential Training </vt:lpstr>
      <vt:lpstr>Material</vt:lpstr>
      <vt:lpstr>Vue.js 101 – Essentials w. Lionel</vt:lpstr>
      <vt:lpstr>About the Trainer - Lionel</vt:lpstr>
      <vt:lpstr>Youtube: lionel the tech lead </vt:lpstr>
      <vt:lpstr>Overall – Zoom </vt:lpstr>
      <vt:lpstr>Agenda</vt:lpstr>
      <vt:lpstr>Agenda</vt:lpstr>
      <vt:lpstr>Prerequisites</vt:lpstr>
      <vt:lpstr>IDE</vt:lpstr>
      <vt:lpstr>Exercise files</vt:lpstr>
      <vt:lpstr>PowerPoint Presentation</vt:lpstr>
      <vt:lpstr>Javascript Frameworks for Web</vt:lpstr>
      <vt:lpstr>Why Vue JS</vt:lpstr>
      <vt:lpstr>History of Vue JS</vt:lpstr>
      <vt:lpstr>Install Vue JS Libraries</vt:lpstr>
      <vt:lpstr>Your First Vue Script</vt:lpstr>
      <vt:lpstr>Vue Instance</vt:lpstr>
      <vt:lpstr>Ex: Data</vt:lpstr>
      <vt:lpstr>Add More Vue Instance</vt:lpstr>
      <vt:lpstr>Ex: Add Vue Instance</vt:lpstr>
      <vt:lpstr>Methods</vt:lpstr>
      <vt:lpstr>Ex: Methods</vt:lpstr>
      <vt:lpstr>Computed Property</vt:lpstr>
      <vt:lpstr>Ex: Computed Property</vt:lpstr>
      <vt:lpstr>Instance Life Cycle </vt:lpstr>
      <vt:lpstr>Created Hook</vt:lpstr>
      <vt:lpstr>PowerPoint Presentation</vt:lpstr>
      <vt:lpstr>Directives</vt:lpstr>
      <vt:lpstr>v-bind</vt:lpstr>
      <vt:lpstr>v-bind:title</vt:lpstr>
      <vt:lpstr>v-bind:href</vt:lpstr>
      <vt:lpstr>v-bind shorthand</vt:lpstr>
      <vt:lpstr>v-bind:value</vt:lpstr>
      <vt:lpstr>v-bind:style</vt:lpstr>
      <vt:lpstr>v-bind:class</vt:lpstr>
      <vt:lpstr>Ex: v-bind:class</vt:lpstr>
      <vt:lpstr>v-model</vt:lpstr>
      <vt:lpstr>v-model Modifiers</vt:lpstr>
      <vt:lpstr>Lazy Modifier</vt:lpstr>
      <vt:lpstr>Ex: v-model</vt:lpstr>
      <vt:lpstr>Ex2: v-model</vt:lpstr>
      <vt:lpstr>Watch</vt:lpstr>
      <vt:lpstr>Ex: Watch</vt:lpstr>
      <vt:lpstr>v-for</vt:lpstr>
      <vt:lpstr>Ex1: v-for</vt:lpstr>
      <vt:lpstr>Ex2: v-for</vt:lpstr>
      <vt:lpstr>v-for with Index</vt:lpstr>
      <vt:lpstr>v-show</vt:lpstr>
      <vt:lpstr>Ex: v-show</vt:lpstr>
      <vt:lpstr>v-if, v-else and v-else-if</vt:lpstr>
      <vt:lpstr>Ex: v-if-else </vt:lpstr>
      <vt:lpstr>v-on</vt:lpstr>
      <vt:lpstr>Ex: v-on</vt:lpstr>
      <vt:lpstr>v-on Shorthand</vt:lpstr>
      <vt:lpstr>Event Modifiers</vt:lpstr>
      <vt:lpstr>Prevent Modifier</vt:lpstr>
      <vt:lpstr>PowerPoint Presentation</vt:lpstr>
      <vt:lpstr>Component</vt:lpstr>
      <vt:lpstr>Creating a  Component</vt:lpstr>
      <vt:lpstr>Ex: Component</vt:lpstr>
      <vt:lpstr>Slot</vt:lpstr>
      <vt:lpstr>Data in Component</vt:lpstr>
      <vt:lpstr>Props</vt:lpstr>
      <vt:lpstr>Ex: Props</vt:lpstr>
      <vt:lpstr>Case Study: Product List</vt:lpstr>
      <vt:lpstr>Child Component</vt:lpstr>
      <vt:lpstr>Child Component Props</vt:lpstr>
      <vt:lpstr>Case Study: Child Components</vt:lpstr>
      <vt:lpstr>Ex: Child Component Props</vt:lpstr>
      <vt:lpstr>Component Life Cycle </vt:lpstr>
      <vt:lpstr>Created </vt:lpstr>
      <vt:lpstr>Vue Router</vt:lpstr>
      <vt:lpstr>Installing Vue Router</vt:lpstr>
      <vt:lpstr>Router Link</vt:lpstr>
      <vt:lpstr>Templates</vt:lpstr>
      <vt:lpstr>Route Path</vt:lpstr>
      <vt:lpstr>Router Instance</vt:lpstr>
      <vt:lpstr>Ex: Router</vt:lpstr>
      <vt:lpstr>SPA Single Page Application what we are really here for!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Essential Training </dc:title>
  <cp:lastModifiedBy>auzadventure WV</cp:lastModifiedBy>
  <cp:revision>24</cp:revision>
  <dcterms:modified xsi:type="dcterms:W3CDTF">2020-12-14T01:13:37Z</dcterms:modified>
</cp:coreProperties>
</file>